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314" r:id="rId2"/>
    <p:sldId id="315" r:id="rId3"/>
    <p:sldId id="316" r:id="rId4"/>
    <p:sldId id="317" r:id="rId5"/>
    <p:sldId id="257" r:id="rId6"/>
    <p:sldId id="258" r:id="rId7"/>
    <p:sldId id="31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  <a:srgbClr val="FFFF66"/>
    <a:srgbClr val="FFFF00"/>
    <a:srgbClr val="FF00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76200" y="-76200"/>
            <a:ext cx="86868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folHlink"/>
                </a:solidFill>
              </a:rPr>
              <a:t>Me llamo __________ 	    Clase 602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9 de mayo del 2018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914400"/>
            <a:ext cx="8991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68a: </a:t>
            </a:r>
            <a:r>
              <a:rPr lang="es-ES_tradnl" altLang="en-US" sz="2800" kern="0" smtClean="0"/>
              <a:t>¿Cómo terminamos el repaso para </a:t>
            </a:r>
            <a:r>
              <a:rPr lang="es-ES_tradnl" altLang="en-US" sz="2800" u="sng" kern="0" smtClean="0"/>
              <a:t>Quiz 4/5: Cap. 3 </a:t>
            </a:r>
            <a:r>
              <a:rPr lang="es-ES_tradnl" altLang="en-US" sz="2800" kern="0" smtClean="0"/>
              <a:t>del …?</a:t>
            </a:r>
          </a:p>
          <a:p>
            <a:pPr marL="609600" indent="-609600">
              <a:buFontTx/>
              <a:buNone/>
              <a:tabLst>
                <a:tab pos="7094538" algn="l"/>
              </a:tabLst>
            </a:pPr>
            <a:r>
              <a:rPr lang="es-ES_tradnl" altLang="en-US" sz="2800" i="1" kern="0" smtClean="0">
                <a:solidFill>
                  <a:srgbClr val="7030A0"/>
                </a:solidFill>
              </a:rPr>
              <a:t>L.O: To review prepositional contractions </a:t>
            </a:r>
          </a:p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sz="2800" kern="0" smtClean="0"/>
              <a:t>Use either </a:t>
            </a:r>
            <a:r>
              <a:rPr lang="es-ES_tradnl" altLang="en-US" sz="2800" u="sng" kern="0" smtClean="0"/>
              <a:t>“A”+ definate article</a:t>
            </a:r>
            <a:r>
              <a:rPr lang="es-ES_tradnl" altLang="en-US" sz="2800" kern="0" smtClean="0"/>
              <a:t> or </a:t>
            </a:r>
            <a:r>
              <a:rPr lang="es-ES_tradnl" altLang="en-US" sz="2800" u="sng" kern="0" smtClean="0"/>
              <a:t>“de” + definate article.</a:t>
            </a: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Hector va _______ clase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El libro es _______ Sra. Smith.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Los alumnos escuchan _______ profesor.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Las chicas son amigas _________ alumna nueva.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Luisa mira ________ muchacho guapo.</a:t>
            </a:r>
          </a:p>
          <a:p>
            <a:pPr marL="0" lvl="1" indent="0">
              <a:buFontTx/>
              <a:buNone/>
            </a:pP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95183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Copy and rewrite each sentence with the new subject.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 estoy regular.    Él ______ regular.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Ella va a casa.	   Tú ______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Nosotros damos el proyecto al profesor.</a:t>
            </a:r>
          </a:p>
          <a:p>
            <a:pPr marL="0" indent="0">
              <a:buFontTx/>
              <a:buNone/>
            </a:pPr>
            <a:r>
              <a:rPr lang="en-US" kern="0" smtClean="0"/>
              <a:t>    Yo _______ el proyecto al profesor.</a:t>
            </a:r>
          </a:p>
          <a:p>
            <a:pPr marL="0" indent="0">
              <a:buFontTx/>
              <a:buNone/>
            </a:pPr>
            <a:r>
              <a:rPr lang="en-US" kern="0" smtClean="0"/>
              <a:t>4. ¿Quiénes van? 	    Usted _______.</a:t>
            </a:r>
          </a:p>
          <a:p>
            <a:pPr marL="514350" indent="-514350">
              <a:buFont typeface="+mj-lt"/>
              <a:buAutoNum type="arabicPeriod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334823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609600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kern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Cómo vas a la escuela, ¿en carro o a pie?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Tu escuela, ¿está lejos o cerca de tu casa?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¿A quién das tu examen?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Después de las clases, ¿vas a casa?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¿Estás en la clase de arte o en la clase de español?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81674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884237"/>
            <a:ext cx="8991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kern="0" smtClean="0"/>
              <a:t>Copy and choose the correct </a:t>
            </a:r>
            <a:r>
              <a:rPr lang="en-US" sz="2800" i="1" kern="0" smtClean="0"/>
              <a:t>preposition + article </a:t>
            </a:r>
            <a:r>
              <a:rPr lang="en-US" sz="2800" kern="0" smtClean="0"/>
              <a:t>combination.</a:t>
            </a:r>
          </a:p>
          <a:p>
            <a:pPr marL="514350" indent="-514350">
              <a:buFontTx/>
              <a:buAutoNum type="arabicPeriod"/>
            </a:pPr>
            <a:r>
              <a:rPr lang="en-US" sz="2800" kern="0" smtClean="0"/>
              <a:t>El auto es _______ profesora de ingles.</a:t>
            </a:r>
          </a:p>
          <a:p>
            <a:pPr marL="0" indent="0">
              <a:buFontTx/>
              <a:buNone/>
            </a:pPr>
            <a:r>
              <a:rPr lang="en-US" sz="2800" kern="0" smtClean="0"/>
              <a:t>	a. a la		b. de la</a:t>
            </a:r>
          </a:p>
          <a:p>
            <a:pPr marL="0" indent="0">
              <a:buFontTx/>
              <a:buNone/>
            </a:pPr>
            <a:r>
              <a:rPr lang="en-US" sz="2800" kern="0" smtClean="0"/>
              <a:t>2. Los libros son ______ amigo de Jose.</a:t>
            </a:r>
          </a:p>
          <a:p>
            <a:pPr marL="0" indent="0">
              <a:buFontTx/>
              <a:buNone/>
            </a:pPr>
            <a:r>
              <a:rPr lang="en-US" sz="2800" kern="0" smtClean="0"/>
              <a:t>	a. del			b. al</a:t>
            </a:r>
          </a:p>
          <a:p>
            <a:pPr marL="0" indent="0">
              <a:buFontTx/>
              <a:buNone/>
            </a:pPr>
            <a:r>
              <a:rPr lang="en-US" sz="2800" kern="0" smtClean="0"/>
              <a:t>3. Las amigas van _____ escuela a pie.</a:t>
            </a:r>
          </a:p>
          <a:p>
            <a:pPr marL="0" indent="0">
              <a:buFontTx/>
              <a:buNone/>
            </a:pPr>
            <a:r>
              <a:rPr lang="en-US" sz="2800" kern="0" smtClean="0"/>
              <a:t>	a. a la		b. de la</a:t>
            </a:r>
          </a:p>
          <a:p>
            <a:pPr marL="0" indent="0">
              <a:buFontTx/>
              <a:buNone/>
            </a:pPr>
            <a:r>
              <a:rPr lang="en-US" sz="2800" kern="0" smtClean="0"/>
              <a:t>4. Mi madre mira _____ amigas.</a:t>
            </a:r>
          </a:p>
          <a:p>
            <a:pPr marL="0" indent="0">
              <a:buFontTx/>
              <a:buNone/>
            </a:pPr>
            <a:r>
              <a:rPr lang="en-US" sz="2800" kern="0" smtClean="0"/>
              <a:t>	a. de las		b. a las</a:t>
            </a:r>
          </a:p>
          <a:p>
            <a:pPr marL="0" indent="0">
              <a:buFontTx/>
              <a:buNone/>
            </a:pPr>
            <a:r>
              <a:rPr lang="en-US" sz="2800" kern="0" smtClean="0"/>
              <a:t>5. Jose necesita los apuntes _____ amigo.</a:t>
            </a:r>
          </a:p>
          <a:p>
            <a:pPr marL="0" indent="0">
              <a:buFontTx/>
              <a:buNone/>
            </a:pPr>
            <a:r>
              <a:rPr lang="en-US" sz="2800" kern="0" smtClean="0"/>
              <a:t>	a. del		b. al</a:t>
            </a:r>
            <a:endParaRPr lang="en-US" sz="2800" kern="0" dirty="0"/>
          </a:p>
        </p:txBody>
      </p:sp>
      <p:sp>
        <p:nvSpPr>
          <p:cNvPr id="3" name="Title 8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715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008000"/>
                </a:solidFill>
              </a:rPr>
              <a:t>Repaso</a:t>
            </a:r>
            <a:r>
              <a:rPr lang="en-US" altLang="en-US" sz="4000" dirty="0">
                <a:solidFill>
                  <a:srgbClr val="008000"/>
                </a:solidFill>
              </a:rPr>
              <a:t> de </a:t>
            </a:r>
            <a:r>
              <a:rPr lang="en-US" altLang="en-US" sz="4000" dirty="0" err="1">
                <a:solidFill>
                  <a:srgbClr val="008000"/>
                </a:solidFill>
              </a:rPr>
              <a:t>las</a:t>
            </a:r>
            <a:r>
              <a:rPr lang="en-US" altLang="en-US" sz="4000" dirty="0">
                <a:solidFill>
                  <a:srgbClr val="008000"/>
                </a:solidFill>
              </a:rPr>
              <a:t> CONTRACCIONES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What does “A” mean?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What does “De” mean?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What are the </a:t>
            </a:r>
            <a:r>
              <a:rPr lang="en-US" altLang="en-US" dirty="0" err="1"/>
              <a:t>definate</a:t>
            </a:r>
            <a:r>
              <a:rPr lang="en-US" altLang="en-US" dirty="0"/>
              <a:t> articles in Spanish?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>
                <a:solidFill>
                  <a:srgbClr val="0000FF"/>
                </a:solidFill>
              </a:rPr>
              <a:t>El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>
                <a:solidFill>
                  <a:srgbClr val="0000FF"/>
                </a:solidFill>
              </a:rPr>
              <a:t>La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>
                <a:solidFill>
                  <a:srgbClr val="0000FF"/>
                </a:solidFill>
              </a:rPr>
              <a:t>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>
                <a:solidFill>
                  <a:srgbClr val="0000FF"/>
                </a:solidFill>
              </a:rPr>
              <a:t>Las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What do they mean in English?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800600" y="1295400"/>
            <a:ext cx="27569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To , </a:t>
            </a:r>
            <a:r>
              <a:rPr lang="en-US" altLang="en-US" sz="3200" dirty="0" smtClean="0">
                <a:solidFill>
                  <a:srgbClr val="0000FF"/>
                </a:solidFill>
              </a:rPr>
              <a:t>toward, at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0" y="1858963"/>
            <a:ext cx="29386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of , </a:t>
            </a:r>
            <a:r>
              <a:rPr lang="en-US" altLang="en-US" sz="3200" dirty="0" smtClean="0">
                <a:solidFill>
                  <a:srgbClr val="0000FF"/>
                </a:solidFill>
              </a:rPr>
              <a:t>about, from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477000" y="50292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229600" cy="655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</a:t>
            </a:r>
            <a:r>
              <a:rPr lang="en-US" altLang="en-US" b="1">
                <a:solidFill>
                  <a:srgbClr val="FF0000"/>
                </a:solidFill>
              </a:rPr>
              <a:t>a</a:t>
            </a:r>
            <a:r>
              <a:rPr lang="en-US" altLang="en-US"/>
              <a:t> or </a:t>
            </a:r>
            <a:r>
              <a:rPr lang="en-US" altLang="en-US" b="1">
                <a:solidFill>
                  <a:srgbClr val="FF0000"/>
                </a:solidFill>
              </a:rPr>
              <a:t>de</a:t>
            </a:r>
            <a:r>
              <a:rPr lang="en-US" altLang="en-US"/>
              <a:t> precedes the definite article </a:t>
            </a:r>
            <a:r>
              <a:rPr lang="en-US" altLang="en-US" b="1">
                <a:solidFill>
                  <a:srgbClr val="008000"/>
                </a:solidFill>
              </a:rPr>
              <a:t>el</a:t>
            </a:r>
            <a:r>
              <a:rPr lang="en-US" altLang="en-US"/>
              <a:t>, the two words combine to form a contraction. That is, two words become one.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Personal</a:t>
            </a:r>
            <a:r>
              <a:rPr lang="en-US" altLang="en-US">
                <a:solidFill>
                  <a:srgbClr val="008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:  You use a “personal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” when whatever action is ocurring is directed to a person.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>
                <a:latin typeface="Times New Roman" pitchFamily="18" charset="0"/>
              </a:rPr>
              <a:t>For Example:</a:t>
            </a:r>
            <a:r>
              <a:rPr lang="en-US" altLang="en-US" i="1"/>
              <a:t> </a:t>
            </a:r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   </a:t>
            </a:r>
            <a:r>
              <a:rPr lang="en-US" altLang="en-US" sz="2800">
                <a:solidFill>
                  <a:srgbClr val="CC0099"/>
                </a:solidFill>
              </a:rPr>
              <a:t>la profesora</a:t>
            </a:r>
            <a:r>
              <a:rPr lang="en-US" altLang="en-US" sz="2800"/>
              <a:t>.</a:t>
            </a:r>
          </a:p>
          <a:p>
            <a:pPr lvl="2" algn="ctr">
              <a:lnSpc>
                <a:spcPct val="90000"/>
              </a:lnSpc>
            </a:pPr>
            <a:endParaRPr lang="en-US" altLang="en-US" sz="2800"/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</a:t>
            </a:r>
            <a:r>
              <a:rPr lang="en-US" altLang="en-US" sz="2800">
                <a:solidFill>
                  <a:srgbClr val="CC0099"/>
                </a:solidFill>
              </a:rPr>
              <a:t>la fotografia</a:t>
            </a:r>
            <a:r>
              <a:rPr lang="en-US" altLang="en-US" sz="2800"/>
              <a:t>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4191000" y="47244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5867400" y="48006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410200" y="4403725"/>
            <a:ext cx="107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343400" y="48768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4724400" y="48768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572000" y="510540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810000" y="5486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4267200" y="5791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5791200" y="57912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402263" y="5470525"/>
            <a:ext cx="1074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570413" y="4967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95800" y="4495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495800" y="5943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6482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68a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WORKBOOK: </a:t>
            </a:r>
            <a:r>
              <a:rPr lang="en-US" dirty="0" err="1" smtClean="0"/>
              <a:t>Completa</a:t>
            </a:r>
            <a:r>
              <a:rPr lang="en-US" dirty="0" smtClean="0"/>
              <a:t> p. 3.13-3.14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SIGN </a:t>
            </a:r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TUESDAY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11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10437</TotalTime>
  <Words>317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Repaso de las CONTRACCIONES</vt:lpstr>
      <vt:lpstr>PowerPoint Presentation</vt:lpstr>
      <vt:lpstr>Tarea 68a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66</cp:revision>
  <cp:lastPrinted>2016-05-31T14:55:04Z</cp:lastPrinted>
  <dcterms:created xsi:type="dcterms:W3CDTF">2011-11-18T04:27:42Z</dcterms:created>
  <dcterms:modified xsi:type="dcterms:W3CDTF">2018-05-09T16:03:25Z</dcterms:modified>
</cp:coreProperties>
</file>